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1"/>
  </p:notesMasterIdLst>
  <p:sldIdLst>
    <p:sldId id="256" r:id="rId2"/>
    <p:sldId id="257" r:id="rId3"/>
    <p:sldId id="260" r:id="rId4"/>
    <p:sldId id="259" r:id="rId5"/>
    <p:sldId id="258" r:id="rId6"/>
    <p:sldId id="265" r:id="rId7"/>
    <p:sldId id="277" r:id="rId8"/>
    <p:sldId id="267" r:id="rId9"/>
    <p:sldId id="276" r:id="rId10"/>
  </p:sldIdLst>
  <p:sldSz cx="9144000" cy="5143500" type="screen16x9"/>
  <p:notesSz cx="6858000" cy="9144000"/>
  <p:embeddedFontLst>
    <p:embeddedFont>
      <p:font typeface="Average" panose="020B0604020202020204" charset="0"/>
      <p:regular r:id="rId12"/>
    </p:embeddedFont>
    <p:embeddedFont>
      <p:font typeface="Montserrat" panose="020B0604020202020204" charset="0"/>
      <p:regular r:id="rId13"/>
      <p:bold r:id="rId14"/>
      <p:italic r:id="rId15"/>
      <p:boldItalic r:id="rId16"/>
    </p:embeddedFont>
    <p:embeddedFont>
      <p:font typeface="Lato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003" autoAdjust="0"/>
  </p:normalViewPr>
  <p:slideViewPr>
    <p:cSldViewPr snapToGrid="0">
      <p:cViewPr varScale="1">
        <p:scale>
          <a:sx n="82" d="100"/>
          <a:sy n="82" d="100"/>
        </p:scale>
        <p:origin x="748" y="4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32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561870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4659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4020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69856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6122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081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f87997393_0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f87997393_0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39544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f87997393_0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f87997393_0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179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f87997393_0_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f87997393_0_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2870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9738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  <p:sldLayoutId id="2147483657" r:id="rId8"/>
    <p:sldLayoutId id="2147483659" r:id="rId9"/>
    <p:sldLayoutId id="2147483660" r:id="rId10"/>
    <p:sldLayoutId id="2147483661" r:id="rId11"/>
    <p:sldLayoutId id="214748366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11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060915" y="904223"/>
            <a:ext cx="5982346" cy="31873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Analysis for Annual Report on company’s Activities and Principal Findings</a:t>
            </a:r>
            <a:endParaRPr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773124" y="397142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b="1" i="1" dirty="0" smtClean="0"/>
              <a:t>…a database solution </a:t>
            </a:r>
            <a:r>
              <a:rPr lang="en-GB" b="1" i="1" dirty="0"/>
              <a:t>for </a:t>
            </a:r>
            <a:r>
              <a:rPr lang="en-GB" b="1" i="1" dirty="0" smtClean="0"/>
              <a:t>company’s products.</a:t>
            </a:r>
            <a:endParaRPr b="1" i="1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98"/>
    </mc:Choice>
    <mc:Fallback>
      <p:transition spd="slow" advTm="25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4298" y="649981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CONTENTS</a:t>
            </a:r>
            <a:endParaRPr dirty="0"/>
          </a:p>
        </p:txBody>
      </p:sp>
      <p:sp>
        <p:nvSpPr>
          <p:cNvPr id="235" name="Google Shape;235;p18"/>
          <p:cNvSpPr txBox="1"/>
          <p:nvPr/>
        </p:nvSpPr>
        <p:spPr>
          <a:xfrm>
            <a:off x="1294297" y="1387098"/>
            <a:ext cx="4494320" cy="47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GB" sz="1600" dirty="0" smtClean="0">
                <a:solidFill>
                  <a:srgbClr val="92D05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</a:rPr>
              <a:t>Introduction	                  	3</a:t>
            </a:r>
            <a:endParaRPr sz="2000" dirty="0">
              <a:solidFill>
                <a:srgbClr val="92D05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297" y="1911667"/>
            <a:ext cx="4376706" cy="47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GB" sz="1600" dirty="0" smtClean="0">
                <a:solidFill>
                  <a:srgbClr val="92D05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</a:rPr>
              <a:t>Database			4</a:t>
            </a:r>
            <a:endParaRPr sz="1600" dirty="0">
              <a:solidFill>
                <a:srgbClr val="92D0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297" y="2399915"/>
            <a:ext cx="4376705" cy="47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GB" sz="1600" dirty="0" smtClean="0">
                <a:solidFill>
                  <a:srgbClr val="92D05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</a:rPr>
              <a:t>Entity-Relationships		5</a:t>
            </a:r>
            <a:endParaRPr sz="1600" dirty="0">
              <a:solidFill>
                <a:srgbClr val="92D0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297" y="2888163"/>
            <a:ext cx="4827533" cy="460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GB" sz="1600" dirty="0" smtClean="0">
                <a:solidFill>
                  <a:srgbClr val="92D05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</a:rPr>
              <a:t>Analysis and Evaluation	6 - 8	</a:t>
            </a:r>
            <a:endParaRPr sz="2000" dirty="0">
              <a:solidFill>
                <a:srgbClr val="92D05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" name="Google Shape;238;p18"/>
          <p:cNvSpPr txBox="1"/>
          <p:nvPr/>
        </p:nvSpPr>
        <p:spPr>
          <a:xfrm>
            <a:off x="1294297" y="3376411"/>
            <a:ext cx="4603533" cy="47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GB" sz="1600" dirty="0" smtClean="0">
                <a:solidFill>
                  <a:srgbClr val="92D05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</a:rPr>
              <a:t>Conclusion			9</a:t>
            </a:r>
            <a:endParaRPr sz="2000" dirty="0">
              <a:solidFill>
                <a:srgbClr val="92D05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1"/>
    </mc:Choice>
    <mc:Fallback>
      <p:transition spd="slow" advTm="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>
            <a:spLocks noGrp="1"/>
          </p:cNvSpPr>
          <p:nvPr>
            <p:ph type="title"/>
          </p:nvPr>
        </p:nvSpPr>
        <p:spPr>
          <a:xfrm>
            <a:off x="1498975" y="378252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 smtClean="0"/>
              <a:t>Introduction</a:t>
            </a:r>
            <a:endParaRPr sz="3200" dirty="0"/>
          </a:p>
        </p:txBody>
      </p:sp>
      <p:sp>
        <p:nvSpPr>
          <p:cNvPr id="266" name="Google Shape;266;p21"/>
          <p:cNvSpPr txBox="1">
            <a:spLocks noGrp="1"/>
          </p:cNvSpPr>
          <p:nvPr>
            <p:ph type="body" idx="1"/>
          </p:nvPr>
        </p:nvSpPr>
        <p:spPr>
          <a:xfrm>
            <a:off x="3717900" y="891148"/>
            <a:ext cx="4819975" cy="3843584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en-US" sz="1600" dirty="0"/>
              <a:t>It's becoming more difficult to control various data sources as data grows and </a:t>
            </a:r>
            <a:r>
              <a:rPr lang="en-US" sz="1600" dirty="0" smtClean="0"/>
              <a:t>multiplies. Due to this, businesses have to </a:t>
            </a:r>
            <a:r>
              <a:rPr lang="en-US" sz="1600" dirty="0"/>
              <a:t>rely on databases to store and organize </a:t>
            </a:r>
            <a:r>
              <a:rPr lang="en-US" sz="1600" dirty="0" smtClean="0"/>
              <a:t>information </a:t>
            </a:r>
            <a:r>
              <a:rPr lang="en-US" sz="1600" dirty="0"/>
              <a:t>i</a:t>
            </a:r>
            <a:r>
              <a:rPr lang="en-US" sz="1600" dirty="0" smtClean="0"/>
              <a:t>n </a:t>
            </a:r>
            <a:r>
              <a:rPr lang="en-US" sz="1600" dirty="0"/>
              <a:t>order to effectively manage and utilize </a:t>
            </a:r>
            <a:r>
              <a:rPr lang="en-US" sz="1600" dirty="0" smtClean="0"/>
              <a:t>data and manage </a:t>
            </a:r>
            <a:r>
              <a:rPr lang="en-US" sz="1600" dirty="0"/>
              <a:t>product </a:t>
            </a:r>
            <a:r>
              <a:rPr lang="en-US" sz="1600" dirty="0" smtClean="0"/>
              <a:t>information.</a:t>
            </a:r>
          </a:p>
          <a:p>
            <a:pPr marL="0" lvl="0" indent="0" algn="just">
              <a:buNone/>
            </a:pPr>
            <a:endParaRPr lang="en-US" sz="1600" b="1" dirty="0" smtClean="0"/>
          </a:p>
          <a:p>
            <a:pPr marL="0" lvl="0" indent="0" algn="just">
              <a:buNone/>
            </a:pPr>
            <a:r>
              <a:rPr lang="en-US" sz="1600" b="1" dirty="0" smtClean="0"/>
              <a:t>In </a:t>
            </a:r>
            <a:r>
              <a:rPr lang="en-US" sz="1600" b="1" dirty="0"/>
              <a:t>this context, </a:t>
            </a:r>
            <a:r>
              <a:rPr lang="en-US" sz="1600" dirty="0" smtClean="0"/>
              <a:t>this analysis was </a:t>
            </a:r>
            <a:r>
              <a:rPr lang="en-US" sz="1600" dirty="0"/>
              <a:t>requested from </a:t>
            </a:r>
            <a:r>
              <a:rPr lang="en-US" sz="1600" dirty="0" smtClean="0"/>
              <a:t>the </a:t>
            </a:r>
            <a:r>
              <a:rPr lang="en-US" sz="1600" dirty="0"/>
              <a:t>internal auditor at my </a:t>
            </a:r>
            <a:r>
              <a:rPr lang="en-US" sz="1600" dirty="0" smtClean="0"/>
              <a:t>company. It is a necessary requirement focused on product’s data collection and preparation for sales of computers</a:t>
            </a:r>
            <a:r>
              <a:rPr lang="en-US" sz="1600" dirty="0"/>
              <a:t>, printers, and other </a:t>
            </a:r>
            <a:r>
              <a:rPr lang="en-US" sz="1600" dirty="0" smtClean="0"/>
              <a:t>hardware. Here, I will </a:t>
            </a:r>
            <a:r>
              <a:rPr lang="en-US" sz="1600" dirty="0" err="1" smtClean="0"/>
              <a:t>analyse</a:t>
            </a:r>
            <a:r>
              <a:rPr lang="en-US" sz="1600" dirty="0" smtClean="0"/>
              <a:t>          	the company’s PCs and their 	specifications. </a:t>
            </a:r>
            <a:endParaRPr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209" y="1371416"/>
            <a:ext cx="3492679" cy="288304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77"/>
    </mc:Choice>
    <mc:Fallback>
      <p:transition spd="slow" advTm="35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 smtClean="0"/>
              <a:t>Database</a:t>
            </a:r>
            <a:endParaRPr sz="3200" dirty="0"/>
          </a:p>
        </p:txBody>
      </p:sp>
      <p:sp>
        <p:nvSpPr>
          <p:cNvPr id="255" name="Google Shape;255;p20"/>
          <p:cNvSpPr txBox="1"/>
          <p:nvPr/>
        </p:nvSpPr>
        <p:spPr>
          <a:xfrm>
            <a:off x="274612" y="1381240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>
            <a:spLocks noGrp="1"/>
          </p:cNvSpPr>
          <p:nvPr>
            <p:ph type="body" idx="1"/>
          </p:nvPr>
        </p:nvSpPr>
        <p:spPr>
          <a:xfrm>
            <a:off x="1007512" y="960571"/>
            <a:ext cx="3672976" cy="39988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 dirty="0" smtClean="0">
                <a:solidFill>
                  <a:srgbClr val="FFFFFF"/>
                </a:solidFill>
              </a:rPr>
              <a:t>A relational database management system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 b="1" dirty="0" smtClean="0">
                <a:solidFill>
                  <a:srgbClr val="FFFFFF"/>
                </a:solidFill>
              </a:rPr>
              <a:t>Data:</a:t>
            </a:r>
            <a:r>
              <a:rPr lang="en-GB" sz="1400" dirty="0" smtClean="0">
                <a:solidFill>
                  <a:srgbClr val="FFFFFF"/>
                </a:solidFill>
              </a:rPr>
              <a:t> “</a:t>
            </a:r>
            <a:r>
              <a:rPr lang="en-GB" sz="1400" dirty="0" err="1" smtClean="0">
                <a:solidFill>
                  <a:srgbClr val="FFFFFF"/>
                </a:solidFill>
              </a:rPr>
              <a:t>pc_productdata</a:t>
            </a:r>
            <a:r>
              <a:rPr lang="en-GB" sz="1400" dirty="0" smtClean="0">
                <a:solidFill>
                  <a:srgbClr val="FFFFFF"/>
                </a:solidFill>
              </a:rPr>
              <a:t>” containing 12 entries of PCs with specifications such as code, model, speed, RAM, </a:t>
            </a:r>
            <a:r>
              <a:rPr lang="en-GB" sz="1400" dirty="0" err="1" smtClean="0">
                <a:solidFill>
                  <a:srgbClr val="FFFFFF"/>
                </a:solidFill>
              </a:rPr>
              <a:t>hd</a:t>
            </a:r>
            <a:r>
              <a:rPr lang="en-GB" sz="1400" dirty="0" smtClean="0">
                <a:solidFill>
                  <a:srgbClr val="FFFFFF"/>
                </a:solidFill>
              </a:rPr>
              <a:t>, cd and price.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 b="1" dirty="0" smtClean="0">
                <a:solidFill>
                  <a:srgbClr val="FFFFFF"/>
                </a:solidFill>
              </a:rPr>
              <a:t>Schemas:</a:t>
            </a:r>
            <a:r>
              <a:rPr lang="en-GB" sz="1400" dirty="0" smtClean="0">
                <a:solidFill>
                  <a:srgbClr val="FFFFFF"/>
                </a:solidFill>
              </a:rPr>
              <a:t> A database  (computers) consisting of products, laptop, PC, and printer tables.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 b="1" dirty="0" smtClean="0">
                <a:solidFill>
                  <a:srgbClr val="FFFFFF"/>
                </a:solidFill>
              </a:rPr>
              <a:t>Datatypes: </a:t>
            </a:r>
          </a:p>
          <a:p>
            <a:pPr marL="285750" indent="-72000">
              <a:lnSpc>
                <a:spcPct val="100000"/>
              </a:lnSpc>
            </a:pPr>
            <a:r>
              <a:rPr lang="en-GB" sz="1400" dirty="0" smtClean="0">
                <a:solidFill>
                  <a:srgbClr val="FFFFFF"/>
                </a:solidFill>
              </a:rPr>
              <a:t> VARCHAR</a:t>
            </a:r>
            <a:r>
              <a:rPr lang="en-GB" sz="1400" b="1" dirty="0" smtClean="0">
                <a:solidFill>
                  <a:srgbClr val="FFFFFF"/>
                </a:solidFill>
              </a:rPr>
              <a:t>: </a:t>
            </a:r>
            <a:r>
              <a:rPr lang="en-GB" sz="1400" dirty="0" smtClean="0">
                <a:solidFill>
                  <a:srgbClr val="FFFFFF"/>
                </a:solidFill>
              </a:rPr>
              <a:t>characters </a:t>
            </a:r>
            <a:endParaRPr lang="en-GB" sz="1400" b="1" dirty="0" smtClean="0">
              <a:solidFill>
                <a:srgbClr val="FFFFFF"/>
              </a:solidFill>
            </a:endParaRPr>
          </a:p>
          <a:p>
            <a:pPr marL="285750" indent="-72000">
              <a:lnSpc>
                <a:spcPct val="100000"/>
              </a:lnSpc>
            </a:pPr>
            <a:r>
              <a:rPr lang="en-GB" sz="1400" dirty="0" smtClean="0">
                <a:solidFill>
                  <a:srgbClr val="FFFFFF"/>
                </a:solidFill>
              </a:rPr>
              <a:t> INT: integers</a:t>
            </a:r>
          </a:p>
          <a:p>
            <a:pPr marL="285750" indent="-72000">
              <a:lnSpc>
                <a:spcPct val="100000"/>
              </a:lnSpc>
            </a:pPr>
            <a:r>
              <a:rPr lang="en-GB" sz="1400" dirty="0" smtClean="0">
                <a:solidFill>
                  <a:srgbClr val="FFFFFF"/>
                </a:solidFill>
              </a:rPr>
              <a:t> PRIMARY KEY: model, code</a:t>
            </a:r>
          </a:p>
          <a:p>
            <a:pPr marL="285750" indent="-72000">
              <a:lnSpc>
                <a:spcPct val="100000"/>
              </a:lnSpc>
            </a:pPr>
            <a:r>
              <a:rPr lang="en-GB" sz="1400" dirty="0">
                <a:solidFill>
                  <a:srgbClr val="FFFFFF"/>
                </a:solidFill>
              </a:rPr>
              <a:t> </a:t>
            </a:r>
            <a:r>
              <a:rPr lang="en-GB" sz="1400" dirty="0" smtClean="0">
                <a:solidFill>
                  <a:srgbClr val="FFFFFF"/>
                </a:solidFill>
              </a:rPr>
              <a:t>FLOAT: decimal</a:t>
            </a:r>
          </a:p>
          <a:p>
            <a:pPr marL="285750" indent="-72000">
              <a:lnSpc>
                <a:spcPct val="100000"/>
              </a:lnSpc>
            </a:pPr>
            <a:r>
              <a:rPr lang="en-GB" sz="1400" dirty="0" smtClean="0">
                <a:solidFill>
                  <a:srgbClr val="FFFFFF"/>
                </a:solidFill>
              </a:rPr>
              <a:t> FOREIGN KEY: model</a:t>
            </a:r>
          </a:p>
        </p:txBody>
      </p:sp>
      <p:sp>
        <p:nvSpPr>
          <p:cNvPr id="257" name="Google Shape;257;p20"/>
          <p:cNvSpPr txBox="1"/>
          <p:nvPr/>
        </p:nvSpPr>
        <p:spPr>
          <a:xfrm>
            <a:off x="274612" y="2339940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FFFF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488" y="1070329"/>
            <a:ext cx="4260732" cy="334802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657426" y="1752681"/>
            <a:ext cx="10374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rgbClr val="FF0000"/>
                </a:solidFill>
              </a:rPr>
              <a:t>50 characters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32847" y="2190040"/>
            <a:ext cx="10374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1</a:t>
            </a:r>
            <a:r>
              <a:rPr lang="en-US" sz="1100" dirty="0" smtClean="0">
                <a:solidFill>
                  <a:srgbClr val="FF0000"/>
                </a:solidFill>
              </a:rPr>
              <a:t>0 characters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18" name="Google Shape;257;p20"/>
          <p:cNvSpPr txBox="1"/>
          <p:nvPr/>
        </p:nvSpPr>
        <p:spPr>
          <a:xfrm>
            <a:off x="266862" y="341160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FFFFFF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869"/>
    </mc:Choice>
    <mc:Fallback>
      <p:transition spd="slow" advTm="75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smtClean="0"/>
              <a:t>Entity-Relationships (ER)</a:t>
            </a:r>
            <a:endParaRPr sz="2800" dirty="0"/>
          </a:p>
        </p:txBody>
      </p:sp>
      <p:sp>
        <p:nvSpPr>
          <p:cNvPr id="249" name="Google Shape;249;p19"/>
          <p:cNvSpPr txBox="1">
            <a:spLocks noGrp="1"/>
          </p:cNvSpPr>
          <p:nvPr>
            <p:ph type="body" idx="1"/>
          </p:nvPr>
        </p:nvSpPr>
        <p:spPr>
          <a:xfrm>
            <a:off x="356461" y="1240096"/>
            <a:ext cx="3859079" cy="36863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400" dirty="0" smtClean="0"/>
              <a:t>To show the relationships between the entities (tables) with their respective information (columns), an ER diagram was created using </a:t>
            </a:r>
            <a:r>
              <a:rPr lang="en-US" sz="1400" i="1" dirty="0" smtClean="0"/>
              <a:t>reverse engineering </a:t>
            </a:r>
            <a:r>
              <a:rPr lang="en-US" sz="1400" dirty="0" smtClean="0"/>
              <a:t>on the  SQL workbench. </a:t>
            </a:r>
          </a:p>
          <a:p>
            <a:pPr marL="0" lvl="0" indent="0">
              <a:buNone/>
            </a:pPr>
            <a:endParaRPr lang="en-US" sz="1400" dirty="0"/>
          </a:p>
          <a:p>
            <a:pPr marL="0" lvl="0" indent="0">
              <a:buNone/>
            </a:pPr>
            <a:r>
              <a:rPr lang="en-US" sz="1400" b="1" dirty="0" smtClean="0"/>
              <a:t>Entities: </a:t>
            </a:r>
            <a:r>
              <a:rPr lang="en-US" sz="1400" dirty="0" smtClean="0"/>
              <a:t>The company’s database contains </a:t>
            </a:r>
            <a:r>
              <a:rPr lang="en-US" sz="1400" dirty="0"/>
              <a:t>information on their products, organized </a:t>
            </a:r>
            <a:r>
              <a:rPr lang="en-US" sz="1400" dirty="0" smtClean="0"/>
              <a:t>into tables</a:t>
            </a:r>
            <a:r>
              <a:rPr lang="en-US" sz="1400" dirty="0"/>
              <a:t>: Product, PC, Laptop, and Printer. </a:t>
            </a:r>
            <a:endParaRPr lang="en-US" sz="1400" dirty="0" smtClean="0"/>
          </a:p>
          <a:p>
            <a:pPr marL="0" lvl="0" indent="0">
              <a:buNone/>
            </a:pPr>
            <a:r>
              <a:rPr lang="en-US" sz="1400" b="1" dirty="0" smtClean="0"/>
              <a:t>Make</a:t>
            </a:r>
            <a:r>
              <a:rPr lang="en-US" sz="1400" b="1" dirty="0"/>
              <a:t>:</a:t>
            </a:r>
            <a:r>
              <a:rPr lang="en-US" sz="1400" dirty="0" smtClean="0"/>
              <a:t> manufacturer </a:t>
            </a:r>
            <a:r>
              <a:rPr lang="en-US" sz="1400" dirty="0"/>
              <a:t>of the hardware </a:t>
            </a:r>
            <a:r>
              <a:rPr lang="en-US" sz="1400" dirty="0" smtClean="0"/>
              <a:t>products.</a:t>
            </a:r>
          </a:p>
          <a:p>
            <a:pPr marL="0" lvl="0" indent="0">
              <a:buNone/>
            </a:pPr>
            <a:endParaRPr lang="en-US" sz="1400" dirty="0" smtClean="0"/>
          </a:p>
          <a:p>
            <a:pPr marL="0" lvl="0" indent="0">
              <a:buNone/>
            </a:pPr>
            <a:r>
              <a:rPr lang="en-US" sz="1400" b="1" dirty="0" smtClean="0"/>
              <a:t>Relationship between tables: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400" dirty="0"/>
              <a:t>Product </a:t>
            </a:r>
            <a:r>
              <a:rPr lang="en-US" sz="1400" dirty="0" smtClean="0"/>
              <a:t>– one-to-many;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400" dirty="0"/>
              <a:t>PC and Laptop </a:t>
            </a:r>
            <a:r>
              <a:rPr lang="en-US" sz="1400" dirty="0" smtClean="0"/>
              <a:t>– many-to-one; 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400" dirty="0" smtClean="0"/>
              <a:t>Printer - </a:t>
            </a:r>
            <a:r>
              <a:rPr lang="en-US" sz="1400" dirty="0"/>
              <a:t>many-to-one</a:t>
            </a:r>
            <a:r>
              <a:rPr lang="en-US" sz="1400" dirty="0" smtClean="0"/>
              <a:t>.</a:t>
            </a:r>
            <a:endParaRPr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587" y="1123614"/>
            <a:ext cx="4792420" cy="376609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366"/>
    </mc:Choice>
    <mc:Fallback>
      <p:transition spd="slow" advTm="55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6"/>
          <p:cNvSpPr txBox="1">
            <a:spLocks noGrp="1"/>
          </p:cNvSpPr>
          <p:nvPr>
            <p:ph type="title"/>
          </p:nvPr>
        </p:nvSpPr>
        <p:spPr>
          <a:xfrm>
            <a:off x="987533" y="24017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Analysis and Evaluation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021" y="1409995"/>
            <a:ext cx="4464279" cy="3340236"/>
          </a:xfrm>
          <a:prstGeom prst="rect">
            <a:avLst/>
          </a:prstGeom>
        </p:spPr>
      </p:pic>
      <p:sp>
        <p:nvSpPr>
          <p:cNvPr id="39" name="Google Shape;248;p19"/>
          <p:cNvSpPr txBox="1">
            <a:spLocks/>
          </p:cNvSpPr>
          <p:nvPr/>
        </p:nvSpPr>
        <p:spPr>
          <a:xfrm>
            <a:off x="1963926" y="905111"/>
            <a:ext cx="2964535" cy="498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sz="1600" dirty="0" smtClean="0"/>
              <a:t>Query 1</a:t>
            </a:r>
            <a:endParaRPr lang="en-GB" sz="1600" dirty="0"/>
          </a:p>
        </p:txBody>
      </p:sp>
      <p:sp>
        <p:nvSpPr>
          <p:cNvPr id="40" name="Google Shape;249;p19"/>
          <p:cNvSpPr txBox="1">
            <a:spLocks noGrp="1"/>
          </p:cNvSpPr>
          <p:nvPr>
            <p:ph type="body" idx="1"/>
          </p:nvPr>
        </p:nvSpPr>
        <p:spPr>
          <a:xfrm>
            <a:off x="317716" y="1342817"/>
            <a:ext cx="3859079" cy="35856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600" dirty="0" smtClean="0"/>
              <a:t>Task: Identify </a:t>
            </a:r>
            <a:r>
              <a:rPr lang="en-US" sz="1600" dirty="0"/>
              <a:t>a specific set of </a:t>
            </a:r>
            <a:r>
              <a:rPr lang="en-US" sz="1600" dirty="0" smtClean="0"/>
              <a:t>personal computers </a:t>
            </a:r>
            <a:r>
              <a:rPr lang="en-US" sz="1600" dirty="0"/>
              <a:t>that meet certain criteria based on their </a:t>
            </a:r>
            <a:r>
              <a:rPr lang="en-US" sz="1600" dirty="0" smtClean="0"/>
              <a:t>CD-ROM, </a:t>
            </a:r>
            <a:r>
              <a:rPr lang="en-US" sz="1600" dirty="0"/>
              <a:t>speed and </a:t>
            </a:r>
            <a:r>
              <a:rPr lang="en-US" sz="1600" dirty="0" smtClean="0"/>
              <a:t>price</a:t>
            </a:r>
          </a:p>
          <a:p>
            <a:pPr marL="285750" indent="-285750">
              <a:buClr>
                <a:schemeClr val="bg1"/>
              </a:buClr>
            </a:pPr>
            <a:r>
              <a:rPr lang="en-US" sz="1600" dirty="0" smtClean="0"/>
              <a:t>Personal computers with </a:t>
            </a:r>
            <a:r>
              <a:rPr lang="en-US" sz="1600" dirty="0"/>
              <a:t>CD-ROM </a:t>
            </a:r>
            <a:r>
              <a:rPr lang="en-US" sz="1600" dirty="0" smtClean="0"/>
              <a:t>of </a:t>
            </a:r>
            <a:r>
              <a:rPr lang="en-US" sz="1600" dirty="0"/>
              <a:t>"12x" or "</a:t>
            </a:r>
            <a:r>
              <a:rPr lang="en-US" sz="1600" dirty="0" smtClean="0"/>
              <a:t>24x“, and price less </a:t>
            </a:r>
            <a:r>
              <a:rPr lang="en-US" sz="1600" dirty="0"/>
              <a:t>than </a:t>
            </a:r>
            <a:r>
              <a:rPr lang="en-US" sz="1800" dirty="0"/>
              <a:t>£</a:t>
            </a:r>
            <a:r>
              <a:rPr lang="en-US" sz="1600" dirty="0" smtClean="0"/>
              <a:t>600.</a:t>
            </a:r>
          </a:p>
          <a:p>
            <a:pPr marL="0" lvl="0" indent="0">
              <a:buClr>
                <a:schemeClr val="bg1"/>
              </a:buClr>
              <a:buNone/>
            </a:pPr>
            <a:r>
              <a:rPr lang="en-US" sz="1600" b="1" dirty="0" smtClean="0"/>
              <a:t>Recommendations: </a:t>
            </a:r>
          </a:p>
          <a:p>
            <a:pPr marL="285750" lvl="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600" dirty="0" smtClean="0"/>
              <a:t>Market </a:t>
            </a:r>
            <a:r>
              <a:rPr lang="en-US" sz="1600" dirty="0" smtClean="0"/>
              <a:t>segmentation</a:t>
            </a:r>
          </a:p>
          <a:p>
            <a:pPr marL="285750" lvl="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600" dirty="0" smtClean="0"/>
              <a:t>Product bundling</a:t>
            </a:r>
          </a:p>
          <a:p>
            <a:pPr marL="285750" lvl="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600" dirty="0" smtClean="0"/>
              <a:t>increase </a:t>
            </a:r>
            <a:r>
              <a:rPr lang="en-US" sz="1600" dirty="0" smtClean="0"/>
              <a:t>sales and </a:t>
            </a:r>
            <a:r>
              <a:rPr lang="en-US" sz="1600" dirty="0"/>
              <a:t>improve customer satisfaction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66"/>
    </mc:Choice>
    <mc:Fallback>
      <p:transition spd="slow" advTm="42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0005" y="1092631"/>
            <a:ext cx="4445016" cy="3440623"/>
          </a:xfrm>
          <a:prstGeom prst="rect">
            <a:avLst/>
          </a:prstGeom>
        </p:spPr>
      </p:pic>
      <p:sp>
        <p:nvSpPr>
          <p:cNvPr id="7" name="Google Shape;248;p19"/>
          <p:cNvSpPr txBox="1">
            <a:spLocks/>
          </p:cNvSpPr>
          <p:nvPr/>
        </p:nvSpPr>
        <p:spPr>
          <a:xfrm>
            <a:off x="1832191" y="501319"/>
            <a:ext cx="2964535" cy="498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sz="1800" dirty="0" smtClean="0"/>
              <a:t>Query 2</a:t>
            </a:r>
            <a:endParaRPr lang="en-GB" sz="1800" dirty="0"/>
          </a:p>
        </p:txBody>
      </p:sp>
      <p:sp>
        <p:nvSpPr>
          <p:cNvPr id="8" name="Google Shape;249;p19"/>
          <p:cNvSpPr txBox="1">
            <a:spLocks noGrp="1"/>
          </p:cNvSpPr>
          <p:nvPr>
            <p:ph type="body" idx="1"/>
          </p:nvPr>
        </p:nvSpPr>
        <p:spPr>
          <a:xfrm>
            <a:off x="410705" y="1164587"/>
            <a:ext cx="3859079" cy="36863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400" b="1" dirty="0"/>
              <a:t>Task: </a:t>
            </a:r>
            <a:r>
              <a:rPr lang="en-US" sz="1400" dirty="0" smtClean="0"/>
              <a:t>this query </a:t>
            </a:r>
            <a:r>
              <a:rPr lang="en-US" sz="1400" dirty="0"/>
              <a:t>selects </a:t>
            </a:r>
            <a:r>
              <a:rPr lang="en-US" sz="1400" dirty="0" smtClean="0"/>
              <a:t>the conditions used to filter and select ONLY the</a:t>
            </a:r>
          </a:p>
          <a:p>
            <a:r>
              <a:rPr lang="en-US" sz="1400" dirty="0" smtClean="0"/>
              <a:t>price of the PC with minimum price among all PCs in the table;</a:t>
            </a:r>
          </a:p>
          <a:p>
            <a:r>
              <a:rPr lang="en-US" sz="1400" dirty="0" smtClean="0"/>
              <a:t>RAM </a:t>
            </a:r>
            <a:r>
              <a:rPr lang="en-US" sz="1400" dirty="0"/>
              <a:t>of the PC </a:t>
            </a:r>
            <a:r>
              <a:rPr lang="en-US" sz="1400" dirty="0" smtClean="0"/>
              <a:t>with maximum </a:t>
            </a:r>
            <a:r>
              <a:rPr lang="en-US" sz="1400" dirty="0"/>
              <a:t>RAM among all PCs in the table that have the minimum </a:t>
            </a:r>
            <a:r>
              <a:rPr lang="en-US" sz="1400" dirty="0" smtClean="0"/>
              <a:t>price.</a:t>
            </a:r>
          </a:p>
          <a:p>
            <a:pPr marL="14605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b="1" dirty="0" smtClean="0"/>
              <a:t>Recommendations: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 smtClean="0"/>
              <a:t>Monitor </a:t>
            </a:r>
            <a:r>
              <a:rPr lang="en-US" sz="1400" dirty="0"/>
              <a:t>the price and RAM trends of PCs over time to identify market </a:t>
            </a:r>
            <a:r>
              <a:rPr lang="en-US" sz="1400" dirty="0" smtClean="0"/>
              <a:t>opportunities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 smtClean="0"/>
              <a:t>Identify popular configurations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/>
              <a:t>Targeted marketing and </a:t>
            </a:r>
            <a:r>
              <a:rPr lang="en-US" sz="1400" dirty="0" smtClean="0"/>
              <a:t>promotions: promote </a:t>
            </a:r>
            <a:r>
              <a:rPr lang="en-US" sz="1400" dirty="0"/>
              <a:t>this product as a value-for-money </a:t>
            </a:r>
            <a:r>
              <a:rPr lang="en-US" sz="1400" dirty="0" smtClean="0"/>
              <a:t>option.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400" b="1" dirty="0"/>
          </a:p>
          <a:p>
            <a:pPr marL="0" lvl="0" indent="0">
              <a:buNone/>
            </a:pPr>
            <a:endParaRPr lang="en-US" sz="14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90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95"/>
    </mc:Choice>
    <mc:Fallback>
      <p:transition spd="slow" advTm="252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8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3451" y="407420"/>
            <a:ext cx="3869379" cy="4389411"/>
          </a:xfrm>
          <a:prstGeom prst="rect">
            <a:avLst/>
          </a:prstGeom>
        </p:spPr>
      </p:pic>
      <p:sp>
        <p:nvSpPr>
          <p:cNvPr id="18" name="Google Shape;248;p19"/>
          <p:cNvSpPr txBox="1">
            <a:spLocks/>
          </p:cNvSpPr>
          <p:nvPr/>
        </p:nvSpPr>
        <p:spPr>
          <a:xfrm>
            <a:off x="1832068" y="428357"/>
            <a:ext cx="2964535" cy="498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sz="1800" dirty="0" smtClean="0"/>
              <a:t>Query 3</a:t>
            </a:r>
            <a:endParaRPr lang="en-GB" sz="1800" dirty="0"/>
          </a:p>
        </p:txBody>
      </p:sp>
      <p:sp>
        <p:nvSpPr>
          <p:cNvPr id="21" name="Google Shape;249;p19"/>
          <p:cNvSpPr txBox="1">
            <a:spLocks noGrp="1"/>
          </p:cNvSpPr>
          <p:nvPr>
            <p:ph type="body" idx="1"/>
          </p:nvPr>
        </p:nvSpPr>
        <p:spPr>
          <a:xfrm>
            <a:off x="317715" y="1559793"/>
            <a:ext cx="3859079" cy="36863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400" b="1" dirty="0" smtClean="0">
                <a:solidFill>
                  <a:schemeClr val="bg1"/>
                </a:solidFill>
              </a:rPr>
              <a:t>Task: </a:t>
            </a:r>
            <a:r>
              <a:rPr lang="en-US" sz="1400" dirty="0">
                <a:solidFill>
                  <a:schemeClr val="bg1"/>
                </a:solidFill>
              </a:rPr>
              <a:t>this query </a:t>
            </a:r>
            <a:r>
              <a:rPr lang="en-US" sz="1400" dirty="0" smtClean="0">
                <a:solidFill>
                  <a:schemeClr val="bg1"/>
                </a:solidFill>
              </a:rPr>
              <a:t>was used to select </a:t>
            </a:r>
            <a:r>
              <a:rPr lang="en-US" sz="1400" dirty="0">
                <a:solidFill>
                  <a:schemeClr val="bg1"/>
                </a:solidFill>
              </a:rPr>
              <a:t>all </a:t>
            </a:r>
            <a:r>
              <a:rPr lang="en-US" sz="1400" dirty="0" smtClean="0">
                <a:solidFill>
                  <a:schemeClr val="bg1"/>
                </a:solidFill>
              </a:rPr>
              <a:t>hard drives </a:t>
            </a:r>
            <a:r>
              <a:rPr lang="en-US" sz="1400" dirty="0" smtClean="0">
                <a:solidFill>
                  <a:schemeClr val="bg1"/>
                </a:solidFill>
              </a:rPr>
              <a:t>(</a:t>
            </a:r>
            <a:r>
              <a:rPr lang="en-US" sz="1400" dirty="0" err="1" smtClean="0">
                <a:solidFill>
                  <a:schemeClr val="bg1"/>
                </a:solidFill>
              </a:rPr>
              <a:t>hd</a:t>
            </a:r>
            <a:r>
              <a:rPr lang="en-US" sz="1400" dirty="0" smtClean="0">
                <a:solidFill>
                  <a:schemeClr val="bg1"/>
                </a:solidFill>
              </a:rPr>
              <a:t>) values </a:t>
            </a:r>
            <a:r>
              <a:rPr lang="en-US" sz="1400" dirty="0">
                <a:solidFill>
                  <a:schemeClr val="bg1"/>
                </a:solidFill>
              </a:rPr>
              <a:t>from the </a:t>
            </a:r>
            <a:r>
              <a:rPr lang="en-US" sz="1400" dirty="0" smtClean="0">
                <a:solidFill>
                  <a:schemeClr val="bg1"/>
                </a:solidFill>
              </a:rPr>
              <a:t>PC data table </a:t>
            </a:r>
            <a:r>
              <a:rPr lang="en-US" sz="1400" dirty="0">
                <a:solidFill>
                  <a:schemeClr val="bg1"/>
                </a:solidFill>
              </a:rPr>
              <a:t>that appear in at least </a:t>
            </a:r>
            <a:r>
              <a:rPr lang="en-US" sz="1400" dirty="0" smtClean="0">
                <a:solidFill>
                  <a:schemeClr val="bg1"/>
                </a:solidFill>
              </a:rPr>
              <a:t>two (2) </a:t>
            </a:r>
            <a:r>
              <a:rPr lang="en-US" sz="1400" dirty="0" smtClean="0">
                <a:solidFill>
                  <a:schemeClr val="bg1"/>
                </a:solidFill>
              </a:rPr>
              <a:t>records. </a:t>
            </a:r>
          </a:p>
          <a:p>
            <a:pPr marL="0" indent="0">
              <a:buNone/>
            </a:pPr>
            <a:endParaRPr lang="en-US" sz="14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400" b="1" dirty="0" smtClean="0">
                <a:solidFill>
                  <a:schemeClr val="bg1"/>
                </a:solidFill>
              </a:rPr>
              <a:t>Recommendations:</a:t>
            </a:r>
            <a:endParaRPr lang="en-US" sz="1400" b="1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</a:rPr>
              <a:t>I</a:t>
            </a:r>
            <a:r>
              <a:rPr lang="en-US" sz="1400" dirty="0" smtClean="0">
                <a:solidFill>
                  <a:schemeClr val="bg1"/>
                </a:solidFill>
              </a:rPr>
              <a:t>dentify </a:t>
            </a:r>
            <a:r>
              <a:rPr lang="en-US" sz="1400" dirty="0">
                <a:solidFill>
                  <a:schemeClr val="bg1"/>
                </a:solidFill>
              </a:rPr>
              <a:t>common hard drive sizes across multiple PCs in the database, </a:t>
            </a:r>
            <a:endParaRPr lang="en-US" sz="1400" dirty="0" smtClean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</a:rPr>
              <a:t>P</a:t>
            </a:r>
            <a:r>
              <a:rPr lang="en-US" sz="1400" dirty="0" smtClean="0">
                <a:solidFill>
                  <a:schemeClr val="bg1"/>
                </a:solidFill>
              </a:rPr>
              <a:t>otential </a:t>
            </a:r>
            <a:r>
              <a:rPr lang="en-US" sz="1400" dirty="0">
                <a:solidFill>
                  <a:schemeClr val="bg1"/>
                </a:solidFill>
              </a:rPr>
              <a:t>areas for optimization or standardization in hardware </a:t>
            </a:r>
            <a:r>
              <a:rPr lang="en-US" sz="1400" dirty="0" smtClean="0">
                <a:solidFill>
                  <a:schemeClr val="bg1"/>
                </a:solidFill>
              </a:rPr>
              <a:t>components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</a:rPr>
              <a:t>Streamlining production and procurement</a:t>
            </a:r>
            <a:endParaRPr lang="en-US" sz="1400" dirty="0" smtClean="0">
              <a:solidFill>
                <a:schemeClr val="bg1"/>
              </a:solidFill>
            </a:endParaRPr>
          </a:p>
          <a:p>
            <a:pPr marL="0" lvl="0" indent="0">
              <a:buNone/>
            </a:pP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946"/>
    </mc:Choice>
    <mc:Fallback>
      <p:transition spd="slow" advTm="33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7"/>
          <p:cNvSpPr txBox="1">
            <a:spLocks noGrp="1"/>
          </p:cNvSpPr>
          <p:nvPr>
            <p:ph type="title"/>
          </p:nvPr>
        </p:nvSpPr>
        <p:spPr>
          <a:xfrm>
            <a:off x="1613945" y="49602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smtClean="0"/>
              <a:t>Conclusion</a:t>
            </a:r>
            <a:endParaRPr sz="2800" dirty="0"/>
          </a:p>
        </p:txBody>
      </p:sp>
      <p:sp>
        <p:nvSpPr>
          <p:cNvPr id="702" name="Google Shape;702;p37"/>
          <p:cNvSpPr txBox="1">
            <a:spLocks noGrp="1"/>
          </p:cNvSpPr>
          <p:nvPr>
            <p:ph type="body" idx="1"/>
          </p:nvPr>
        </p:nvSpPr>
        <p:spPr>
          <a:xfrm>
            <a:off x="69742" y="1553490"/>
            <a:ext cx="4542431" cy="30030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Developing new products that align with customer </a:t>
            </a:r>
            <a:r>
              <a:rPr lang="en-US" sz="1400" dirty="0" smtClean="0"/>
              <a:t>preferences.</a:t>
            </a:r>
          </a:p>
          <a:p>
            <a:pPr marL="285750" lvl="0" indent="-285750"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Improving existing products based on customer </a:t>
            </a:r>
            <a:r>
              <a:rPr lang="en-US" sz="1400" dirty="0" smtClean="0"/>
              <a:t>feedback</a:t>
            </a:r>
          </a:p>
          <a:p>
            <a:pPr marL="285750" lvl="0" indent="-285750"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Adjusting pricing strategies to improve sales and </a:t>
            </a:r>
            <a:r>
              <a:rPr lang="en-US" sz="1400" dirty="0" smtClean="0"/>
              <a:t>revenue</a:t>
            </a:r>
          </a:p>
          <a:p>
            <a:pPr marL="285750" lvl="0" indent="-285750"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400" dirty="0" smtClean="0"/>
              <a:t>making </a:t>
            </a:r>
            <a:r>
              <a:rPr lang="en-US" sz="1400" dirty="0"/>
              <a:t>data-driven decisions to optimize production, marketing, and inventory </a:t>
            </a:r>
            <a:r>
              <a:rPr lang="en-US" sz="1400" dirty="0" smtClean="0"/>
              <a:t>management.</a:t>
            </a:r>
            <a:endParaRPr sz="1400" dirty="0"/>
          </a:p>
        </p:txBody>
      </p:sp>
      <p:grpSp>
        <p:nvGrpSpPr>
          <p:cNvPr id="2" name="Group 1"/>
          <p:cNvGrpSpPr/>
          <p:nvPr/>
        </p:nvGrpSpPr>
        <p:grpSpPr>
          <a:xfrm>
            <a:off x="5019966" y="1553490"/>
            <a:ext cx="3159984" cy="2439109"/>
            <a:chOff x="4066820" y="1553491"/>
            <a:chExt cx="3159984" cy="2439109"/>
          </a:xfrm>
        </p:grpSpPr>
        <p:grpSp>
          <p:nvGrpSpPr>
            <p:cNvPr id="703" name="Google Shape;703;p37"/>
            <p:cNvGrpSpPr/>
            <p:nvPr/>
          </p:nvGrpSpPr>
          <p:grpSpPr>
            <a:xfrm>
              <a:off x="4066820" y="1553491"/>
              <a:ext cx="3159984" cy="2439109"/>
              <a:chOff x="3553042" y="1657806"/>
              <a:chExt cx="3461100" cy="2671532"/>
            </a:xfrm>
          </p:grpSpPr>
          <p:sp>
            <p:nvSpPr>
              <p:cNvPr id="704" name="Google Shape;704;p37"/>
              <p:cNvSpPr/>
              <p:nvPr/>
            </p:nvSpPr>
            <p:spPr>
              <a:xfrm>
                <a:off x="4856024" y="3625653"/>
                <a:ext cx="944700" cy="663300"/>
              </a:xfrm>
              <a:prstGeom prst="trapezoid">
                <a:avLst>
                  <a:gd name="adj" fmla="val 25000"/>
                </a:avLst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7"/>
              <p:cNvSpPr/>
              <p:nvPr/>
            </p:nvSpPr>
            <p:spPr>
              <a:xfrm rot="10800000">
                <a:off x="4953871" y="3681997"/>
                <a:ext cx="400200" cy="606600"/>
              </a:xfrm>
              <a:prstGeom prst="triangle">
                <a:avLst>
                  <a:gd name="adj" fmla="val 96745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7"/>
              <p:cNvSpPr/>
              <p:nvPr/>
            </p:nvSpPr>
            <p:spPr>
              <a:xfrm>
                <a:off x="4767796" y="3681816"/>
                <a:ext cx="163500" cy="606600"/>
              </a:xfrm>
              <a:prstGeom prst="triangle">
                <a:avLst>
                  <a:gd name="adj" fmla="val 98558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7"/>
              <p:cNvSpPr/>
              <p:nvPr/>
            </p:nvSpPr>
            <p:spPr>
              <a:xfrm rot="10800000">
                <a:off x="4678237" y="4276102"/>
                <a:ext cx="1210800" cy="4560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7"/>
              <p:cNvSpPr/>
              <p:nvPr/>
            </p:nvSpPr>
            <p:spPr>
              <a:xfrm rot="10800000">
                <a:off x="4668343" y="4283738"/>
                <a:ext cx="1230600" cy="45600"/>
              </a:xfrm>
              <a:prstGeom prst="roundRect">
                <a:avLst>
                  <a:gd name="adj" fmla="val 50000"/>
                </a:avLst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7"/>
              <p:cNvSpPr/>
              <p:nvPr/>
            </p:nvSpPr>
            <p:spPr>
              <a:xfrm>
                <a:off x="4926950" y="3681915"/>
                <a:ext cx="42900" cy="594300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7"/>
              <p:cNvSpPr/>
              <p:nvPr/>
            </p:nvSpPr>
            <p:spPr>
              <a:xfrm>
                <a:off x="3553042" y="1674645"/>
                <a:ext cx="3461100" cy="2014500"/>
              </a:xfrm>
              <a:prstGeom prst="roundRect">
                <a:avLst>
                  <a:gd name="adj" fmla="val 188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7"/>
              <p:cNvSpPr/>
              <p:nvPr/>
            </p:nvSpPr>
            <p:spPr>
              <a:xfrm>
                <a:off x="3553042" y="1657806"/>
                <a:ext cx="3461100" cy="2014500"/>
              </a:xfrm>
              <a:prstGeom prst="roundRect">
                <a:avLst>
                  <a:gd name="adj" fmla="val 1764"/>
                </a:avLst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12" name="Google Shape;712;p37" descr="offset_comp_342327_edited.jpg"/>
            <p:cNvPicPr preferRelativeResize="0"/>
            <p:nvPr/>
          </p:nvPicPr>
          <p:blipFill rotWithShape="1">
            <a:blip r:embed="rId5">
              <a:alphaModFix/>
            </a:blip>
            <a:srcRect l="45356" t="50734" r="19582" b="26215"/>
            <a:stretch/>
          </p:blipFill>
          <p:spPr>
            <a:xfrm>
              <a:off x="4115130" y="1605638"/>
              <a:ext cx="3063300" cy="1745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3" name="Google Shape;713;p37"/>
            <p:cNvSpPr/>
            <p:nvPr/>
          </p:nvSpPr>
          <p:spPr>
            <a:xfrm flipH="1">
              <a:off x="4114917" y="1606596"/>
              <a:ext cx="3063300" cy="1743300"/>
            </a:xfrm>
            <a:prstGeom prst="rtTriangle">
              <a:avLst/>
            </a:prstGeom>
            <a:solidFill>
              <a:srgbClr val="000000">
                <a:alpha val="4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565"/>
    </mc:Choice>
    <mc:Fallback>
      <p:transition spd="slow" advTm="79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1836</TotalTime>
  <Words>520</Words>
  <Application>Microsoft Office PowerPoint</Application>
  <PresentationFormat>On-screen Show (16:9)</PresentationFormat>
  <Paragraphs>66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Average</vt:lpstr>
      <vt:lpstr>Arial</vt:lpstr>
      <vt:lpstr>Montserrat</vt:lpstr>
      <vt:lpstr>Lato</vt:lpstr>
      <vt:lpstr>Wingdings</vt:lpstr>
      <vt:lpstr>Focus</vt:lpstr>
      <vt:lpstr>Analysis for Annual Report on company’s Activities and Principal Findings</vt:lpstr>
      <vt:lpstr>CONTENTS</vt:lpstr>
      <vt:lpstr>Introduction</vt:lpstr>
      <vt:lpstr>Database</vt:lpstr>
      <vt:lpstr>Entity-Relationships (ER)</vt:lpstr>
      <vt:lpstr>Analysis and Evaluation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for Annual Report on Start up's Activities and Principal Findings</dc:title>
  <dc:creator>DELL</dc:creator>
  <cp:lastModifiedBy>Microsoft account</cp:lastModifiedBy>
  <cp:revision>69</cp:revision>
  <dcterms:modified xsi:type="dcterms:W3CDTF">2023-04-29T18:23:36Z</dcterms:modified>
</cp:coreProperties>
</file>